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5" r:id="rId6"/>
    <p:sldId id="314" r:id="rId7"/>
    <p:sldId id="259" r:id="rId8"/>
    <p:sldId id="273" r:id="rId9"/>
    <p:sldId id="275" r:id="rId10"/>
    <p:sldId id="312" r:id="rId11"/>
    <p:sldId id="313" r:id="rId12"/>
    <p:sldId id="274" r:id="rId13"/>
    <p:sldId id="277" r:id="rId14"/>
    <p:sldId id="280" r:id="rId15"/>
    <p:sldId id="281" r:id="rId16"/>
    <p:sldId id="278" r:id="rId17"/>
    <p:sldId id="279" r:id="rId18"/>
    <p:sldId id="303" r:id="rId19"/>
    <p:sldId id="302" r:id="rId20"/>
    <p:sldId id="301" r:id="rId21"/>
    <p:sldId id="300" r:id="rId22"/>
    <p:sldId id="310" r:id="rId23"/>
    <p:sldId id="298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le Smith" initials="NS" lastIdx="1" clrIdx="0">
    <p:extLst>
      <p:ext uri="{19B8F6BF-5375-455C-9EA6-DF929625EA0E}">
        <p15:presenceInfo xmlns:p15="http://schemas.microsoft.com/office/powerpoint/2012/main" userId="S::nicholle.smith@rjburnside.com::a6ce7614-1182-4f75-9929-bf475cb3ba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7"/>
    <a:srgbClr val="008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C235A-6493-BB90-2356-F854ADDD2BC4}" v="10" dt="2019-05-07T18:48:27.508"/>
    <p1510:client id="{A1B6E0EF-B921-A778-FE73-986E247A6EC3}" v="14" dt="2019-05-06T20:41:43.260"/>
    <p1510:client id="{94A4849C-4474-4CF4-80F1-3BEAEB507EA1}" v="76" dt="2019-05-07T14:11:03.001"/>
    <p1510:client id="{D54F5158-2C91-A851-C5C0-FBFBB00E4316}" v="51" dt="2019-05-06T20:39:31.506"/>
    <p1510:client id="{E05967EA-48F1-48B8-AB2F-8BD7586BB2DB}" v="50" dt="2019-05-07T17:13:00.550"/>
    <p1510:client id="{E610205A-B1BD-4256-A151-AABF983548C5}" v="1" dt="2019-05-07T14:19:11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9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3T16:49:38.065" idx="1">
    <p:pos x="10" y="10"/>
    <p:text>maybe replce with the study area map from the EIS...?</p:text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3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F7F17-8CCE-4538-B8A1-EFB9D5F37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5" y="116805"/>
            <a:ext cx="1011904" cy="8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6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06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49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77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808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8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469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9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181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71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0685"/>
            <a:ext cx="9144000" cy="8473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0A340-6F98-47CF-BD00-BF2765C7F8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44" y="6132081"/>
            <a:ext cx="710100" cy="6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498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49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49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49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49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49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24800" cy="917575"/>
          </a:xfrm>
        </p:spPr>
        <p:txBody>
          <a:bodyPr>
            <a:noAutofit/>
          </a:bodyPr>
          <a:lstStyle/>
          <a:p>
            <a:r>
              <a:rPr lang="en-US"/>
              <a:t>PUBLIC INFORMATION CENTER</a:t>
            </a:r>
            <a:br>
              <a:rPr lang="en-US" sz="3200"/>
            </a:b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35325"/>
            <a:ext cx="8458200" cy="2362200"/>
          </a:xfrm>
        </p:spPr>
        <p:txBody>
          <a:bodyPr>
            <a:noAutofit/>
          </a:bodyPr>
          <a:lstStyle/>
          <a:p>
            <a:r>
              <a:rPr lang="en-US" sz="3600" b="1">
                <a:ea typeface="+mj-ea"/>
              </a:rPr>
              <a:t>Township of Clearview</a:t>
            </a:r>
          </a:p>
          <a:p>
            <a:r>
              <a:rPr lang="en-US" sz="3600" b="1">
                <a:ea typeface="+mj-ea"/>
              </a:rPr>
              <a:t>Nottawasaga 26/27 Sideroad</a:t>
            </a:r>
          </a:p>
          <a:p>
            <a:r>
              <a:rPr lang="en-US" sz="3600" b="1">
                <a:ea typeface="+mj-ea"/>
              </a:rPr>
              <a:t>May 8, 2019</a:t>
            </a:r>
          </a:p>
        </p:txBody>
      </p:sp>
    </p:spTree>
    <p:extLst>
      <p:ext uri="{BB962C8B-B14F-4D97-AF65-F5344CB8AC3E}">
        <p14:creationId xmlns:p14="http://schemas.microsoft.com/office/powerpoint/2010/main" val="420563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9162-DC63-4425-91A5-95CF0847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38160" cy="792161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Existing Aquatic Conditions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F413F-271C-4A24-A91E-D9C66EEC9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3291"/>
            <a:ext cx="8229600" cy="4596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Coldwater stream that supports Brook Trout</a:t>
            </a:r>
          </a:p>
          <a:p>
            <a:r>
              <a:rPr lang="en-US">
                <a:latin typeface="Arial"/>
                <a:cs typeface="Arial"/>
              </a:rPr>
              <a:t>High gradient with bedrock ledges from Escarpment</a:t>
            </a:r>
          </a:p>
          <a:p>
            <a:r>
              <a:rPr lang="en-US">
                <a:latin typeface="Arial"/>
                <a:cs typeface="Arial"/>
              </a:rPr>
              <a:t>Impassable barriers to upstream movement for fish</a:t>
            </a:r>
          </a:p>
          <a:p>
            <a:r>
              <a:rPr lang="en-US">
                <a:latin typeface="Arial"/>
                <a:cs typeface="Arial"/>
              </a:rPr>
              <a:t>Considerable impacts to fish habitat from surface run-off and erosion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Not considered highly productive for reproduction based on spawning surveys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B410-DE9A-49CB-8A79-B73E3BD62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219457"/>
            <a:ext cx="8814816" cy="542544"/>
          </a:xfrm>
        </p:spPr>
        <p:txBody>
          <a:bodyPr>
            <a:noAutofit/>
          </a:bodyPr>
          <a:lstStyle/>
          <a:p>
            <a:r>
              <a:rPr lang="en-US" sz="3200" b="1">
                <a:latin typeface="Arial"/>
                <a:cs typeface="Arial"/>
              </a:rPr>
              <a:t>Aquatic and Amphibian Monitoring Stations</a:t>
            </a:r>
          </a:p>
        </p:txBody>
      </p:sp>
      <p:pic>
        <p:nvPicPr>
          <p:cNvPr id="5" name="Content Placeholder 4" descr="034587 Fig 1 Aquatic Assessment Sites DFO RFR.pdf - Adobe Acrobat Reader DC">
            <a:extLst>
              <a:ext uri="{FF2B5EF4-FFF2-40B4-BE49-F238E27FC236}">
                <a16:creationId xmlns:a16="http://schemas.microsoft.com/office/drawing/2014/main" id="{C48B917C-0970-4A73-B6F6-25672471C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3716" r="19266" b="1765"/>
          <a:stretch/>
        </p:blipFill>
        <p:spPr>
          <a:xfrm>
            <a:off x="657731" y="868680"/>
            <a:ext cx="7828537" cy="5120640"/>
          </a:xfrm>
        </p:spPr>
      </p:pic>
    </p:spTree>
    <p:extLst>
      <p:ext uri="{BB962C8B-B14F-4D97-AF65-F5344CB8AC3E}">
        <p14:creationId xmlns:p14="http://schemas.microsoft.com/office/powerpoint/2010/main" val="4571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205D-4014-4201-9797-A59352A1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274638"/>
            <a:ext cx="8661600" cy="626568"/>
          </a:xfrm>
        </p:spPr>
        <p:txBody>
          <a:bodyPr>
            <a:normAutofit/>
          </a:bodyPr>
          <a:lstStyle/>
          <a:p>
            <a:r>
              <a:rPr lang="en-US" sz="2800" b="1">
                <a:latin typeface="Arial"/>
                <a:cs typeface="Arial"/>
              </a:rPr>
              <a:t>Water Level and Temperature Monitoring Stations</a:t>
            </a:r>
          </a:p>
        </p:txBody>
      </p:sp>
      <p:pic>
        <p:nvPicPr>
          <p:cNvPr id="5" name="Content Placeholder 4" descr="034587_SR 26_27 Site Plan_Hydro G.pdf - Adobe Acrobat Reader DC">
            <a:extLst>
              <a:ext uri="{FF2B5EF4-FFF2-40B4-BE49-F238E27FC236}">
                <a16:creationId xmlns:a16="http://schemas.microsoft.com/office/drawing/2014/main" id="{64B761E4-ECD1-4EBE-A92E-2E37FE2DB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24519" r="28163" b="11280"/>
          <a:stretch/>
        </p:blipFill>
        <p:spPr>
          <a:xfrm>
            <a:off x="674700" y="892206"/>
            <a:ext cx="8080991" cy="5029200"/>
          </a:xfrm>
        </p:spPr>
      </p:pic>
    </p:spTree>
    <p:extLst>
      <p:ext uri="{BB962C8B-B14F-4D97-AF65-F5344CB8AC3E}">
        <p14:creationId xmlns:p14="http://schemas.microsoft.com/office/powerpoint/2010/main" val="81327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9BD-0E8F-49AA-9F4E-528BD4C4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29016" cy="792161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DFO Approval Process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721B-CA8B-4317-8087-2DB71E57C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0" y="1333500"/>
            <a:ext cx="8409600" cy="4461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Proposed realignment of 19m to improve habitat conditions and Road Improvements </a:t>
            </a:r>
          </a:p>
          <a:p>
            <a:r>
              <a:rPr lang="en-US">
                <a:latin typeface="Arial"/>
                <a:cs typeface="Arial"/>
              </a:rPr>
              <a:t>Project has been submitted to DFO for Review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Approval under a Letter of Advice has been received by DFO for Clearview Township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7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9433-3213-4519-88A7-69C27E0F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432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/>
                <a:cs typeface="Arial"/>
              </a:rPr>
              <a:t>DFO Approved Realignment</a:t>
            </a:r>
          </a:p>
        </p:txBody>
      </p:sp>
      <p:pic>
        <p:nvPicPr>
          <p:cNvPr id="9" name="Content Placeholder 8" descr="034587 Fig 3 Trib A Realignment Concept DFO RFR.pdf - Adobe Acrobat Reader DC">
            <a:extLst>
              <a:ext uri="{FF2B5EF4-FFF2-40B4-BE49-F238E27FC236}">
                <a16:creationId xmlns:a16="http://schemas.microsoft.com/office/drawing/2014/main" id="{0EB9E580-BAE8-43B9-8006-2EFC19C75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12233" r="24697" b="494"/>
          <a:stretch/>
        </p:blipFill>
        <p:spPr>
          <a:xfrm>
            <a:off x="1239037" y="815543"/>
            <a:ext cx="6791906" cy="5115661"/>
          </a:xfrm>
        </p:spPr>
      </p:pic>
    </p:spTree>
    <p:extLst>
      <p:ext uri="{BB962C8B-B14F-4D97-AF65-F5344CB8AC3E}">
        <p14:creationId xmlns:p14="http://schemas.microsoft.com/office/powerpoint/2010/main" val="2729533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2F8C-3DBE-4239-9D37-F3FCB1F0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1"/>
          </a:xfrm>
        </p:spPr>
        <p:txBody>
          <a:bodyPr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Stormwater</a:t>
            </a:r>
            <a:r>
              <a:rPr lang="en-US">
                <a:latin typeface="Arial"/>
                <a:cs typeface="Arial"/>
              </a:rPr>
              <a:t> Management Strategy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43AA5-03A0-4D47-9C85-62FDCD71E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066799"/>
            <a:ext cx="8851392" cy="469392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2000">
                <a:latin typeface="Arial"/>
                <a:ea typeface="Times New Roman" panose="02020603050405020304" pitchFamily="18" charset="0"/>
                <a:cs typeface="Times New Roman"/>
              </a:rPr>
              <a:t>Incorporates two main types of low impact development (LID)  practices to achieve enhanced quality control</a:t>
            </a:r>
            <a:endParaRPr lang="en-US" sz="120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1600">
                <a:latin typeface="Arial"/>
                <a:cs typeface="Times New Roman"/>
              </a:rPr>
              <a:t>A bioretention LID concept adapted to a rural road cross-section</a:t>
            </a:r>
          </a:p>
          <a:p>
            <a:pPr lvl="1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2000">
                <a:latin typeface="Arial"/>
                <a:cs typeface="Times New Roman"/>
              </a:rPr>
              <a:t>The use of enhanced grassed swales 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2000">
                <a:latin typeface="Arial"/>
                <a:cs typeface="Times New Roman"/>
              </a:rPr>
              <a:t>Both methods receive good reviews for achieving quality control and water balance benefits</a:t>
            </a:r>
          </a:p>
          <a:p>
            <a:pPr marL="1371600" indent="-1371600">
              <a:lnSpc>
                <a:spcPct val="114999"/>
              </a:lnSpc>
              <a:spcBef>
                <a:spcPts val="1200"/>
              </a:spcBef>
              <a:spcAft>
                <a:spcPts val="600"/>
              </a:spcAft>
            </a:pPr>
            <a:endParaRPr lang="en-US" sz="8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26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2F8C-3DBE-4239-9D37-F3FCB1F0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1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Bioretention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43AA5-03A0-4D47-9C85-62FDCD71E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2" y="1211579"/>
            <a:ext cx="7935468" cy="4594861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114999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7500">
                <a:latin typeface="Arial"/>
                <a:ea typeface="Times New Roman" panose="02020603050405020304" pitchFamily="18" charset="0"/>
                <a:cs typeface="Times New Roman"/>
              </a:rPr>
              <a:t>Performance results from both laboratory and field studies indicate that bioretention systems have the potential to be one of the most effective BMPs for pollutant removal </a:t>
            </a:r>
            <a:endParaRPr lang="en-US" sz="75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999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7500">
                <a:latin typeface="Arial"/>
                <a:cs typeface="Times New Roman"/>
              </a:rPr>
              <a:t>Bioretention provides effective removal for many pollutants as a result of sedimentation, filtering, soil adsorption, microbial processes and plant uptake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19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9C1D9-63F0-411B-8A79-AB5E9C01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793" y="877018"/>
            <a:ext cx="4364631" cy="27717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sz="3000">
                <a:latin typeface="Arial"/>
                <a:ea typeface="Times New Roman" panose="02020603050405020304" pitchFamily="18" charset="0"/>
                <a:cs typeface="Times New Roman"/>
              </a:rPr>
              <a:t>Slow down stormwater through the vegetated swale such that quiescent settling of particles can occur  </a:t>
            </a:r>
            <a:endParaRPr lang="en-US" sz="3000"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C44C4150-4B6F-4656-8BA2-C2D5173C3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6" y="877018"/>
            <a:ext cx="4040930" cy="26871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5F2D76-BC84-4E4E-8321-4644FC616B0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153400" cy="602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49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Enhanced Grassed Swales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771F7F-8FFF-4EF7-B86D-541FFB50E120}"/>
              </a:ext>
            </a:extLst>
          </p:cNvPr>
          <p:cNvSpPr txBox="1">
            <a:spLocks/>
          </p:cNvSpPr>
          <p:nvPr/>
        </p:nvSpPr>
        <p:spPr>
          <a:xfrm>
            <a:off x="453390" y="3648722"/>
            <a:ext cx="8074240" cy="199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4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4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4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4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>
                <a:latin typeface="Arial"/>
                <a:ea typeface="Times New Roman" panose="02020603050405020304" pitchFamily="18" charset="0"/>
                <a:cs typeface="Times New Roman"/>
              </a:rPr>
              <a:t>Swales remove pollutants</a:t>
            </a:r>
          </a:p>
          <a:p>
            <a:pPr lvl="1"/>
            <a:r>
              <a:rPr lang="en-US" sz="2600">
                <a:latin typeface="Arial"/>
                <a:ea typeface="Times New Roman" panose="02020603050405020304" pitchFamily="18" charset="0"/>
                <a:cs typeface="Times New Roman"/>
              </a:rPr>
              <a:t>76% of total suspended solids, </a:t>
            </a:r>
          </a:p>
          <a:p>
            <a:pPr lvl="1"/>
            <a:r>
              <a:rPr lang="en-US" sz="2600">
                <a:latin typeface="Arial"/>
                <a:ea typeface="Times New Roman" panose="02020603050405020304" pitchFamily="18" charset="0"/>
                <a:cs typeface="Times New Roman"/>
              </a:rPr>
              <a:t>55% of total phosphorus,</a:t>
            </a:r>
          </a:p>
          <a:p>
            <a:pPr lvl="1"/>
            <a:r>
              <a:rPr lang="en-US" sz="2600">
                <a:latin typeface="Arial"/>
                <a:ea typeface="Times New Roman" panose="02020603050405020304" pitchFamily="18" charset="0"/>
                <a:cs typeface="Times New Roman"/>
              </a:rPr>
              <a:t>50% of total nitrogen</a:t>
            </a:r>
            <a:r>
              <a:rPr lang="en-CA" sz="2600">
                <a:latin typeface="Arial"/>
                <a:ea typeface="Times New Roman" panose="02020603050405020304" pitchFamily="18" charset="0"/>
                <a:cs typeface="Times New Roman"/>
              </a:rPr>
              <a:t>  </a:t>
            </a:r>
            <a:endParaRPr lang="en-US" sz="260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96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99FF-9DD4-4698-AC30-9C385349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274639"/>
            <a:ext cx="8823960" cy="755585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Stormwater Management Design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6136-8CD2-4AB7-897B-27A0AF9FE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7488"/>
            <a:ext cx="8366760" cy="43830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CA" sz="2000">
                <a:latin typeface="Arial"/>
                <a:ea typeface="Times New Roman" panose="02020603050405020304" pitchFamily="18" charset="0"/>
                <a:cs typeface="Times New Roman"/>
              </a:rPr>
              <a:t>Incorporates bio-retention and enhanced grassed swales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cs typeface="Times New Roman"/>
              </a:rPr>
              <a:t>Narrow footprint to minimize the development area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cs typeface="Times New Roman"/>
              </a:rPr>
              <a:t>Addresses existing failing ditches, erosion, pollutants from traffic, poorly aligned watercourse crossings, fish barriers, flooding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ea typeface="Times New Roman" panose="02020603050405020304" pitchFamily="18" charset="0"/>
                <a:cs typeface="Times New Roman"/>
              </a:rPr>
              <a:t>Provides enhanced level quality control of stormwater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ea typeface="Times New Roman" panose="02020603050405020304" pitchFamily="18" charset="0"/>
                <a:cs typeface="Times New Roman"/>
              </a:rPr>
              <a:t>Satisfies the quantity control and emergency access criteria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ea typeface="Times New Roman" panose="02020603050405020304" pitchFamily="18" charset="0"/>
                <a:cs typeface="Times New Roman"/>
              </a:rPr>
              <a:t>Conveys the 5 year storm in ditches and driveway culverts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latin typeface="Arial"/>
                <a:ea typeface="Times New Roman" panose="02020603050405020304" pitchFamily="18" charset="0"/>
                <a:cs typeface="Times New Roman"/>
              </a:rPr>
              <a:t>Conveys the 100 year event through road crossing culverts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>
              <a:latin typeface="Arial"/>
              <a:ea typeface="Times New Roman" panose="02020603050405020304" pitchFamily="18" charset="0"/>
              <a:cs typeface="Times New Roman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CA" sz="2000">
              <a:latin typeface="Arial"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624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6136-8CD2-4AB7-897B-27A0AF9FE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09010"/>
            <a:ext cx="8229600" cy="419626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000">
                <a:latin typeface="Arial"/>
                <a:cs typeface="Times New Roman"/>
              </a:rPr>
              <a:t>Provides improved fish passage by un-perching culverts, providing a larger flow area, natural river stone embedment and a low flow channel</a:t>
            </a: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000">
                <a:latin typeface="Arial"/>
                <a:cs typeface="Times New Roman"/>
              </a:rPr>
              <a:t>Preserves groundwater inputs to fisheries</a:t>
            </a: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000">
                <a:latin typeface="Arial"/>
                <a:cs typeface="Times New Roman"/>
              </a:rPr>
              <a:t>Provides a series of stepped rock check dams to improve oxygenation of water and dissipate energy</a:t>
            </a: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000">
                <a:latin typeface="Arial"/>
                <a:cs typeface="Times New Roman"/>
              </a:rPr>
              <a:t>Includes recommendations for construction</a:t>
            </a: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000">
                <a:latin typeface="Arial"/>
                <a:cs typeface="Times New Roman"/>
              </a:rPr>
              <a:t>The most practical solution to protect the natural environment</a:t>
            </a: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endParaRPr lang="en-US" sz="2000">
              <a:latin typeface="Arial"/>
              <a:cs typeface="Times New Roman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tabLst>
                <a:tab pos="228600" algn="l"/>
              </a:tabLst>
            </a:pPr>
            <a:endParaRPr lang="en-US" sz="2000">
              <a:latin typeface="Arial"/>
              <a:cs typeface="Times New Roman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52F08D-C0D4-41EE-ADF6-F3E099D1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01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Stormwater Management Design</a:t>
            </a:r>
          </a:p>
          <a:p>
            <a:endParaRPr lang="en-US" sz="1800"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091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B8CC-FB25-43FC-80A9-84A772A9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432"/>
          </a:xfrm>
        </p:spPr>
        <p:txBody>
          <a:bodyPr>
            <a:normAutofit fontScale="90000"/>
          </a:bodyPr>
          <a:lstStyle/>
          <a:p>
            <a:r>
              <a:rPr lang="en-US"/>
              <a:t>The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CA10E-6AEF-4824-8EEF-E3852F17C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834500"/>
            <a:ext cx="6549748" cy="4912311"/>
          </a:xfrm>
        </p:spPr>
      </p:pic>
    </p:spTree>
    <p:extLst>
      <p:ext uri="{BB962C8B-B14F-4D97-AF65-F5344CB8AC3E}">
        <p14:creationId xmlns:p14="http://schemas.microsoft.com/office/powerpoint/2010/main" val="139677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5BFD-17EF-42C3-BD9B-EB95DBCC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411162"/>
          </a:xfrm>
        </p:spPr>
        <p:txBody>
          <a:bodyPr>
            <a:noAutofit/>
          </a:bodyPr>
          <a:lstStyle/>
          <a:p>
            <a:r>
              <a:rPr lang="en-US"/>
              <a:t>Existing Catchments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27912E-B2A8-4E0D-953C-798A43F0B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16D29-FD90-4EB9-BEDA-B880D3B1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9" y="852617"/>
            <a:ext cx="8247009" cy="50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7229127-4B35-413C-A2B3-57898A915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" y="988540"/>
            <a:ext cx="7461422" cy="49742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63982-ECBB-49D4-8B4B-786CE4E7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884"/>
            <a:ext cx="8229600" cy="411162"/>
          </a:xfrm>
        </p:spPr>
        <p:txBody>
          <a:bodyPr>
            <a:noAutofit/>
          </a:bodyPr>
          <a:lstStyle/>
          <a:p>
            <a:r>
              <a:rPr lang="en-US" sz="3200"/>
              <a:t>Bioretention and Perforated Pipe, </a:t>
            </a:r>
            <a:r>
              <a:rPr lang="en-US" sz="3200" err="1"/>
              <a:t>Stormwater</a:t>
            </a:r>
            <a:r>
              <a:rPr lang="en-US" sz="3200"/>
              <a:t> Management Concept</a:t>
            </a:r>
          </a:p>
        </p:txBody>
      </p:sp>
    </p:spTree>
    <p:extLst>
      <p:ext uri="{BB962C8B-B14F-4D97-AF65-F5344CB8AC3E}">
        <p14:creationId xmlns:p14="http://schemas.microsoft.com/office/powerpoint/2010/main" val="337101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DA6D-9FAB-462E-AB9F-29A1ED45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352"/>
          </a:xfrm>
        </p:spPr>
        <p:txBody>
          <a:bodyPr>
            <a:normAutofit fontScale="90000"/>
          </a:bodyPr>
          <a:lstStyle/>
          <a:p>
            <a:r>
              <a:rPr lang="en-US"/>
              <a:t>Existing Road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3F1569-3607-4F18-96AF-79266F49FB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3" y="1526960"/>
            <a:ext cx="4532173" cy="339913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E611A2-4745-47AD-87E4-A058F9275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1012054"/>
            <a:ext cx="3527210" cy="4702946"/>
          </a:xfrm>
        </p:spPr>
      </p:pic>
    </p:spTree>
    <p:extLst>
      <p:ext uri="{BB962C8B-B14F-4D97-AF65-F5344CB8AC3E}">
        <p14:creationId xmlns:p14="http://schemas.microsoft.com/office/powerpoint/2010/main" val="397847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64AA-2BDF-494F-9701-CFAD3692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>
            <a:noAutofit/>
          </a:bodyPr>
          <a:lstStyle/>
          <a:p>
            <a:r>
              <a:rPr lang="en-US" b="1"/>
              <a:t>Study Area</a:t>
            </a:r>
          </a:p>
        </p:txBody>
      </p:sp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36558B3-78A5-4C77-BD03-462924B1E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48" y="848307"/>
            <a:ext cx="7902548" cy="51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B6C6-55DC-46BE-AEDC-8AF9EC99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Environmental Impact Study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5AA42-A85B-44DE-BD1A-7000F2A9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For the purpose of the EIS, the Study Area includes: 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Arial"/>
                <a:cs typeface="Arial"/>
              </a:rPr>
              <a:t>The Impact Area includes 5.40 ha of area.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the existing roadway occupies 1.36 ha within the IA.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proposed improvements to the road include 1.21 ha of encroachment into natural features and other land uses to the south, and 1.16 ha to the north.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resulting in an overall impact of 2.37 ha of lands that required for construction activities.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26C4A1DE-47A4-4469-B668-424477B7A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5" y="102477"/>
            <a:ext cx="8975817" cy="58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6796-1440-466A-AAA8-6B090A326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6499"/>
            <a:ext cx="8229600" cy="540470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u="sng"/>
              <a:t>The EIS addresses</a:t>
            </a:r>
            <a:r>
              <a:rPr lang="en-US"/>
              <a:t>: </a:t>
            </a:r>
          </a:p>
          <a:p>
            <a:pPr marL="0" indent="0" algn="ctr">
              <a:buNone/>
            </a:pPr>
            <a:endParaRPr lang="en-US"/>
          </a:p>
          <a:p>
            <a:r>
              <a:rPr lang="en-US"/>
              <a:t>The policies of the Provincial Policy Statement; </a:t>
            </a:r>
          </a:p>
          <a:p>
            <a:r>
              <a:rPr lang="en-US"/>
              <a:t>The policies and development criteria of the Niagara Escarpment Plan; </a:t>
            </a:r>
          </a:p>
          <a:p>
            <a:r>
              <a:rPr lang="en-US"/>
              <a:t>The policies of the County of Simcoe and the Township of Clearview Official Plans; and, </a:t>
            </a:r>
          </a:p>
          <a:p>
            <a:r>
              <a:rPr lang="en-US"/>
              <a:t>The requirements of the </a:t>
            </a:r>
            <a:r>
              <a:rPr lang="en-US" err="1"/>
              <a:t>Nottawasaga</a:t>
            </a:r>
            <a:r>
              <a:rPr lang="en-US"/>
              <a:t> Valley and Grey </a:t>
            </a:r>
            <a:r>
              <a:rPr lang="en-US" err="1"/>
              <a:t>Sauble</a:t>
            </a:r>
            <a:r>
              <a:rPr lang="en-US"/>
              <a:t> Conservation Authorities</a:t>
            </a:r>
          </a:p>
          <a:p>
            <a:r>
              <a:rPr lang="en-US"/>
              <a:t>The policies of the Niagara Escarpment Planning Area and features designated under this plan (Niagara Escarpment Commission, 2017)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0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CB3E-FFAF-4E26-B04D-A27CFDF1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/>
                <a:cs typeface="Arial"/>
              </a:rPr>
              <a:t>Key Natural Heritage Features Investigated as part of the EIS Included: </a:t>
            </a:r>
            <a:br>
              <a:rPr lang="en-US" sz="2800" b="1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D98AE-E19D-4F79-8137-1FA091EC4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Arial"/>
                <a:cs typeface="Arial"/>
              </a:rPr>
              <a:t>Significant and Non-evaluated wetlands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Habitat of endangered and threatened species</a:t>
            </a:r>
          </a:p>
          <a:p>
            <a:r>
              <a:rPr lang="en-US">
                <a:latin typeface="Arial"/>
                <a:cs typeface="Arial"/>
              </a:rPr>
              <a:t>Fish habitat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Areas of Natural and Scientific Interest (ANSI)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Significant </a:t>
            </a:r>
            <a:r>
              <a:rPr lang="en-US" err="1">
                <a:latin typeface="Arial"/>
                <a:cs typeface="Arial"/>
              </a:rPr>
              <a:t>valleylands</a:t>
            </a:r>
          </a:p>
          <a:p>
            <a:r>
              <a:rPr lang="en-US">
                <a:latin typeface="Arial"/>
                <a:cs typeface="Arial"/>
              </a:rPr>
              <a:t>Significant woodlands</a:t>
            </a:r>
          </a:p>
          <a:p>
            <a:r>
              <a:rPr lang="en-US">
                <a:latin typeface="Arial"/>
                <a:cs typeface="Arial"/>
              </a:rPr>
              <a:t>Significant wildlife habitat</a:t>
            </a:r>
          </a:p>
          <a:p>
            <a:r>
              <a:rPr lang="en-US">
                <a:latin typeface="Arial"/>
                <a:cs typeface="Arial"/>
              </a:rPr>
              <a:t>Habitat of special concern species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Permanent or intermittent Streams and Lakes</a:t>
            </a:r>
          </a:p>
          <a:p>
            <a:r>
              <a:rPr lang="en-US">
                <a:latin typeface="Arial"/>
                <a:cs typeface="Arial"/>
              </a:rPr>
              <a:t>Seepage areas / springs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ADBB-620E-4CF7-B5AF-02DC7CAD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879"/>
            <a:ext cx="8193024" cy="56178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/>
                <a:cs typeface="Arial"/>
              </a:rPr>
              <a:t>Erosion Impacts</a:t>
            </a:r>
            <a:endParaRPr lang="en-US" b="1"/>
          </a:p>
        </p:txBody>
      </p:sp>
      <p:pic>
        <p:nvPicPr>
          <p:cNvPr id="4" name="Picture 4" descr="A person walking down a dirt road&#10;&#10;Description generated with high confidence">
            <a:extLst>
              <a:ext uri="{FF2B5EF4-FFF2-40B4-BE49-F238E27FC236}">
                <a16:creationId xmlns:a16="http://schemas.microsoft.com/office/drawing/2014/main" id="{175EFD0F-49A0-4F51-BB61-C0C8382E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557" y="822083"/>
            <a:ext cx="3286078" cy="2483025"/>
          </a:xfrm>
          <a:prstGeom prst="rect">
            <a:avLst/>
          </a:prstGeom>
        </p:spPr>
      </p:pic>
      <p:pic>
        <p:nvPicPr>
          <p:cNvPr id="3" name="Content Placeholder 4" descr="A person riding a bike down a dirt road&#10;&#10;Description generated with high confidence">
            <a:extLst>
              <a:ext uri="{FF2B5EF4-FFF2-40B4-BE49-F238E27FC236}">
                <a16:creationId xmlns:a16="http://schemas.microsoft.com/office/drawing/2014/main" id="{75D650A6-6D01-427B-98CF-A38473D4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1725"/>
            <a:ext cx="3286079" cy="2483384"/>
          </a:xfrm>
          <a:prstGeom prst="rect">
            <a:avLst/>
          </a:prstGeom>
        </p:spPr>
      </p:pic>
      <p:pic>
        <p:nvPicPr>
          <p:cNvPr id="8" name="Content Placeholder 4" descr="A dirt road&#10;&#10;Description generated with very high confidence">
            <a:extLst>
              <a:ext uri="{FF2B5EF4-FFF2-40B4-BE49-F238E27FC236}">
                <a16:creationId xmlns:a16="http://schemas.microsoft.com/office/drawing/2014/main" id="{0B02254E-3798-4AA7-B836-D2F1D3454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57" y="3452191"/>
            <a:ext cx="3286077" cy="2470738"/>
          </a:xfrm>
          <a:prstGeom prst="rect">
            <a:avLst/>
          </a:prstGeom>
        </p:spPr>
      </p:pic>
      <p:pic>
        <p:nvPicPr>
          <p:cNvPr id="10" name="Content Placeholder 4" descr="A dirt road&#10;&#10;Description generated with very high confidence">
            <a:extLst>
              <a:ext uri="{FF2B5EF4-FFF2-40B4-BE49-F238E27FC236}">
                <a16:creationId xmlns:a16="http://schemas.microsoft.com/office/drawing/2014/main" id="{B5E854FB-766E-4063-9194-BB5BAEBCC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50942"/>
            <a:ext cx="3286079" cy="24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26fae9-6258-42c2-ba1d-baaf36ba2541">
      <UserInfo>
        <DisplayName>Sharon Jungkind</DisplayName>
        <AccountId>13</AccountId>
        <AccountType/>
      </UserInfo>
      <UserInfo>
        <DisplayName>Ryan McCreight</DisplayName>
        <AccountId>236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F0F7F87C0974999EC12FF44EF6D0F" ma:contentTypeVersion="9" ma:contentTypeDescription="Create a new document." ma:contentTypeScope="" ma:versionID="4ed54bb348d1610da05d2dd240402335">
  <xsd:schema xmlns:xsd="http://www.w3.org/2001/XMLSchema" xmlns:xs="http://www.w3.org/2001/XMLSchema" xmlns:p="http://schemas.microsoft.com/office/2006/metadata/properties" xmlns:ns2="a44492ae-db04-434e-a128-1ff8e044770a" xmlns:ns3="cc26fae9-6258-42c2-ba1d-baaf36ba2541" targetNamespace="http://schemas.microsoft.com/office/2006/metadata/properties" ma:root="true" ma:fieldsID="d15f3559dcb3a05a953555d20db86171" ns2:_="" ns3:_="">
    <xsd:import namespace="a44492ae-db04-434e-a128-1ff8e044770a"/>
    <xsd:import namespace="cc26fae9-6258-42c2-ba1d-baaf36ba25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492ae-db04-434e-a128-1ff8e04477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6fae9-6258-42c2-ba1d-baaf36ba25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8EA86A-7D21-4609-AE1C-8D1152902CAF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cc26fae9-6258-42c2-ba1d-baaf36ba2541"/>
    <ds:schemaRef ds:uri="a44492ae-db04-434e-a128-1ff8e044770a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4A96D7-F0CA-4D29-8127-098C6D8BC0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7A2297-C82F-4EB3-ACD4-5FBD889508CD}">
  <ds:schemaRefs>
    <ds:schemaRef ds:uri="a44492ae-db04-434e-a128-1ff8e044770a"/>
    <ds:schemaRef ds:uri="cc26fae9-6258-42c2-ba1d-baaf36ba25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420</Words>
  <Application>Microsoft Office PowerPoint</Application>
  <PresentationFormat>On-screen Show (4:3)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Office Theme</vt:lpstr>
      <vt:lpstr>PUBLIC INFORMATION CENTER </vt:lpstr>
      <vt:lpstr>The Project</vt:lpstr>
      <vt:lpstr>Existing Road</vt:lpstr>
      <vt:lpstr>Study Area</vt:lpstr>
      <vt:lpstr>Environmental Impact Study</vt:lpstr>
      <vt:lpstr>PowerPoint Presentation</vt:lpstr>
      <vt:lpstr>PowerPoint Presentation</vt:lpstr>
      <vt:lpstr>Key Natural Heritage Features Investigated as part of the EIS Included:  </vt:lpstr>
      <vt:lpstr>Erosion Impacts</vt:lpstr>
      <vt:lpstr>Existing Aquatic Conditions</vt:lpstr>
      <vt:lpstr>Aquatic and Amphibian Monitoring Stations</vt:lpstr>
      <vt:lpstr>Water Level and Temperature Monitoring Stations</vt:lpstr>
      <vt:lpstr>DFO Approval Process</vt:lpstr>
      <vt:lpstr>DFO Approved Realignment</vt:lpstr>
      <vt:lpstr>Stormwater Management Strategy</vt:lpstr>
      <vt:lpstr>Bioretention</vt:lpstr>
      <vt:lpstr>PowerPoint Presentation</vt:lpstr>
      <vt:lpstr>Stormwater Management Design</vt:lpstr>
      <vt:lpstr>Stormwater Management Design </vt:lpstr>
      <vt:lpstr>Existing Catchments</vt:lpstr>
      <vt:lpstr>Bioretention and Perforated Pipe, Stormwater Management Concept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McCreight</dc:creator>
  <cp:lastModifiedBy>Don McNalty</cp:lastModifiedBy>
  <cp:revision>12</cp:revision>
  <dcterms:created xsi:type="dcterms:W3CDTF">2013-12-03T21:25:02Z</dcterms:created>
  <dcterms:modified xsi:type="dcterms:W3CDTF">2019-05-08T18:40:50Z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0x01010018AF0F7F87C0974999EC12FF44EF6D0F</vt:lpwstr>
  </property>
</Properties>
</file>